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Anton" charset="1" panose="00000500000000000000"/>
      <p:regular r:id="rId24"/>
    </p:embeddedFont>
    <p:embeddedFont>
      <p:font typeface="Poppins" charset="1" panose="00000500000000000000"/>
      <p:regular r:id="rId25"/>
    </p:embeddedFont>
    <p:embeddedFont>
      <p:font typeface="Poppins Bold" charset="1" panose="000008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17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5.png" Type="http://schemas.openxmlformats.org/officeDocument/2006/relationships/image"/><Relationship Id="rId8" Target="../media/image22.jpe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25.jpe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7.png" Type="http://schemas.openxmlformats.org/officeDocument/2006/relationships/image"/><Relationship Id="rId8" Target="../media/image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17.pn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5.png" Type="http://schemas.openxmlformats.org/officeDocument/2006/relationships/image"/><Relationship Id="rId8" Target="../media/image22.jpe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25.jpe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7.png" Type="http://schemas.openxmlformats.org/officeDocument/2006/relationships/image"/><Relationship Id="rId8" Target="../media/image5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9.png" Type="http://schemas.openxmlformats.org/officeDocument/2006/relationships/image"/><Relationship Id="rId8" Target="../media/image5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5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5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7.png" Type="http://schemas.openxmlformats.org/officeDocument/2006/relationships/image"/><Relationship Id="rId8" Target="../media/image5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17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5.png" Type="http://schemas.openxmlformats.org/officeDocument/2006/relationships/image"/><Relationship Id="rId8" Target="../media/image22.jpe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25.jpe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7.png" Type="http://schemas.openxmlformats.org/officeDocument/2006/relationships/image"/><Relationship Id="rId8" Target="../media/image5.png" Type="http://schemas.openxmlformats.org/officeDocument/2006/relationships/image"/><Relationship Id="rId9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93938" y="4002479"/>
            <a:ext cx="11277162" cy="1127716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958748" y="-4415216"/>
            <a:ext cx="13673516" cy="1367351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931365" y="-1995988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749769" y="7408383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949738" y="7999921"/>
            <a:ext cx="8309562" cy="1641138"/>
          </a:xfrm>
          <a:custGeom>
            <a:avLst/>
            <a:gdLst/>
            <a:ahLst/>
            <a:cxnLst/>
            <a:rect r="r" b="b" t="t" l="l"/>
            <a:pathLst>
              <a:path h="1641138" w="8309562">
                <a:moveTo>
                  <a:pt x="0" y="0"/>
                </a:moveTo>
                <a:lnTo>
                  <a:pt x="8309562" y="0"/>
                </a:lnTo>
                <a:lnTo>
                  <a:pt x="8309562" y="1641139"/>
                </a:lnTo>
                <a:lnTo>
                  <a:pt x="0" y="1641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43208">
            <a:off x="8851940" y="2808763"/>
            <a:ext cx="9257949" cy="5878797"/>
          </a:xfrm>
          <a:custGeom>
            <a:avLst/>
            <a:gdLst/>
            <a:ahLst/>
            <a:cxnLst/>
            <a:rect r="r" b="b" t="t" l="l"/>
            <a:pathLst>
              <a:path h="5878797" w="9257949">
                <a:moveTo>
                  <a:pt x="0" y="0"/>
                </a:moveTo>
                <a:lnTo>
                  <a:pt x="9257948" y="0"/>
                </a:lnTo>
                <a:lnTo>
                  <a:pt x="9257948" y="5878797"/>
                </a:lnTo>
                <a:lnTo>
                  <a:pt x="0" y="58787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532519" y="338697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2891227"/>
            <a:ext cx="9865238" cy="3181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20"/>
              </a:lnSpc>
            </a:pPr>
            <a:r>
              <a:rPr lang="en-US" sz="80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PIZZA SALES</a:t>
            </a:r>
            <a:r>
              <a:rPr lang="en-US" sz="80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 DATA ANALYSIS INTERNSHIP PROJECT USING SQL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1691087">
            <a:off x="7175853" y="-2153656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1275355" y="902740"/>
            <a:ext cx="6226825" cy="856217"/>
            <a:chOff x="0" y="0"/>
            <a:chExt cx="1639987" cy="22550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39987" cy="225506"/>
            </a:xfrm>
            <a:custGeom>
              <a:avLst/>
              <a:gdLst/>
              <a:ahLst/>
              <a:cxnLst/>
              <a:rect r="r" b="b" t="t" l="l"/>
              <a:pathLst>
                <a:path h="225506" w="1639987">
                  <a:moveTo>
                    <a:pt x="112753" y="0"/>
                  </a:moveTo>
                  <a:lnTo>
                    <a:pt x="1527234" y="0"/>
                  </a:lnTo>
                  <a:cubicBezTo>
                    <a:pt x="1589505" y="0"/>
                    <a:pt x="1639987" y="50481"/>
                    <a:pt x="1639987" y="112753"/>
                  </a:cubicBezTo>
                  <a:lnTo>
                    <a:pt x="1639987" y="112753"/>
                  </a:lnTo>
                  <a:cubicBezTo>
                    <a:pt x="1639987" y="175025"/>
                    <a:pt x="1589505" y="225506"/>
                    <a:pt x="1527234" y="225506"/>
                  </a:cubicBezTo>
                  <a:lnTo>
                    <a:pt x="112753" y="225506"/>
                  </a:lnTo>
                  <a:cubicBezTo>
                    <a:pt x="50481" y="225506"/>
                    <a:pt x="0" y="175025"/>
                    <a:pt x="0" y="112753"/>
                  </a:cubicBezTo>
                  <a:lnTo>
                    <a:pt x="0" y="112753"/>
                  </a:lnTo>
                  <a:cubicBezTo>
                    <a:pt x="0" y="50481"/>
                    <a:pt x="50481" y="0"/>
                    <a:pt x="11275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639987" cy="28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424728" y="1012115"/>
            <a:ext cx="2087209" cy="637467"/>
            <a:chOff x="0" y="0"/>
            <a:chExt cx="549718" cy="16789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49718" cy="167893"/>
            </a:xfrm>
            <a:custGeom>
              <a:avLst/>
              <a:gdLst/>
              <a:ahLst/>
              <a:cxnLst/>
              <a:rect r="r" b="b" t="t" l="l"/>
              <a:pathLst>
                <a:path h="167893" w="549718">
                  <a:moveTo>
                    <a:pt x="83946" y="0"/>
                  </a:moveTo>
                  <a:lnTo>
                    <a:pt x="465771" y="0"/>
                  </a:lnTo>
                  <a:cubicBezTo>
                    <a:pt x="512134" y="0"/>
                    <a:pt x="549718" y="37584"/>
                    <a:pt x="549718" y="83946"/>
                  </a:cubicBezTo>
                  <a:lnTo>
                    <a:pt x="549718" y="83946"/>
                  </a:lnTo>
                  <a:cubicBezTo>
                    <a:pt x="549718" y="130309"/>
                    <a:pt x="512134" y="167893"/>
                    <a:pt x="465771" y="167893"/>
                  </a:cubicBezTo>
                  <a:lnTo>
                    <a:pt x="83946" y="167893"/>
                  </a:lnTo>
                  <a:cubicBezTo>
                    <a:pt x="37584" y="167893"/>
                    <a:pt x="0" y="130309"/>
                    <a:pt x="0" y="83946"/>
                  </a:cubicBezTo>
                  <a:lnTo>
                    <a:pt x="0" y="83946"/>
                  </a:lnTo>
                  <a:cubicBezTo>
                    <a:pt x="0" y="37584"/>
                    <a:pt x="37584" y="0"/>
                    <a:pt x="83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549718" cy="22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43034" y="700492"/>
            <a:ext cx="2765415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ELECTROSOFT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3034" y="7526076"/>
            <a:ext cx="7585118" cy="970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305" spc="6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CREATED BY PRANAV PATEL(22CS060)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343745" y="7815725"/>
            <a:ext cx="5664969" cy="5261340"/>
          </a:xfrm>
          <a:custGeom>
            <a:avLst/>
            <a:gdLst/>
            <a:ahLst/>
            <a:cxnLst/>
            <a:rect r="r" b="b" t="t" l="l"/>
            <a:pathLst>
              <a:path h="5261340" w="5664969">
                <a:moveTo>
                  <a:pt x="0" y="0"/>
                </a:moveTo>
                <a:lnTo>
                  <a:pt x="5664969" y="0"/>
                </a:lnTo>
                <a:lnTo>
                  <a:pt x="5664969" y="5261340"/>
                </a:lnTo>
                <a:lnTo>
                  <a:pt x="0" y="5261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07044" y="3401462"/>
            <a:ext cx="10031226" cy="4728375"/>
          </a:xfrm>
          <a:custGeom>
            <a:avLst/>
            <a:gdLst/>
            <a:ahLst/>
            <a:cxnLst/>
            <a:rect r="r" b="b" t="t" l="l"/>
            <a:pathLst>
              <a:path h="4728375" w="10031226">
                <a:moveTo>
                  <a:pt x="0" y="0"/>
                </a:moveTo>
                <a:lnTo>
                  <a:pt x="10031227" y="0"/>
                </a:lnTo>
                <a:lnTo>
                  <a:pt x="10031227" y="4728375"/>
                </a:lnTo>
                <a:lnTo>
                  <a:pt x="0" y="47283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572593" y="3900992"/>
            <a:ext cx="7542002" cy="3952903"/>
          </a:xfrm>
          <a:custGeom>
            <a:avLst/>
            <a:gdLst/>
            <a:ahLst/>
            <a:cxnLst/>
            <a:rect r="r" b="b" t="t" l="l"/>
            <a:pathLst>
              <a:path h="3952903" w="7542002">
                <a:moveTo>
                  <a:pt x="0" y="0"/>
                </a:moveTo>
                <a:lnTo>
                  <a:pt x="7542002" y="0"/>
                </a:lnTo>
                <a:lnTo>
                  <a:pt x="7542002" y="3952903"/>
                </a:lnTo>
                <a:lnTo>
                  <a:pt x="0" y="39529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332" t="0" r="-11304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35750" y="1088544"/>
            <a:ext cx="2765415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ELECTROSOFT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96440" y="331765"/>
            <a:ext cx="13125978" cy="174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999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LIST THE TOP 5 MOST ORDERED PIZZA TYPES ALONG WITH THEIR QUANTITIES.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96440" y="2603409"/>
            <a:ext cx="9547154" cy="407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62"/>
              </a:lnSpc>
              <a:spcBef>
                <a:spcPct val="0"/>
              </a:spcBef>
            </a:pPr>
            <a:r>
              <a:rPr lang="en-US" sz="23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Here , we have done multiple joins between 3 tables.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68167" y="6679331"/>
            <a:ext cx="10351125" cy="9869745"/>
            <a:chOff x="0" y="0"/>
            <a:chExt cx="812800" cy="7750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392409" y="2319355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899" y="0"/>
                </a:lnTo>
                <a:lnTo>
                  <a:pt x="82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854437" y="-6571985"/>
            <a:ext cx="13673516" cy="1367351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716250" y="9744075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1615803" y="675288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796290">
            <a:off x="16463112" y="1526518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633548" y="4576923"/>
            <a:ext cx="5366938" cy="4453132"/>
            <a:chOff x="0" y="0"/>
            <a:chExt cx="906918" cy="75250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06918" cy="752501"/>
            </a:xfrm>
            <a:custGeom>
              <a:avLst/>
              <a:gdLst/>
              <a:ahLst/>
              <a:cxnLst/>
              <a:rect r="r" b="b" t="t" l="l"/>
              <a:pathLst>
                <a:path h="752501" w="906918">
                  <a:moveTo>
                    <a:pt x="33178" y="0"/>
                  </a:moveTo>
                  <a:lnTo>
                    <a:pt x="873740" y="0"/>
                  </a:lnTo>
                  <a:cubicBezTo>
                    <a:pt x="892064" y="0"/>
                    <a:pt x="906918" y="14854"/>
                    <a:pt x="906918" y="33178"/>
                  </a:cubicBezTo>
                  <a:lnTo>
                    <a:pt x="906918" y="719323"/>
                  </a:lnTo>
                  <a:cubicBezTo>
                    <a:pt x="906918" y="728122"/>
                    <a:pt x="903422" y="736561"/>
                    <a:pt x="897200" y="742783"/>
                  </a:cubicBezTo>
                  <a:cubicBezTo>
                    <a:pt x="890978" y="749005"/>
                    <a:pt x="882539" y="752501"/>
                    <a:pt x="873740" y="752501"/>
                  </a:cubicBezTo>
                  <a:lnTo>
                    <a:pt x="33178" y="752501"/>
                  </a:lnTo>
                  <a:cubicBezTo>
                    <a:pt x="24379" y="752501"/>
                    <a:pt x="15940" y="749005"/>
                    <a:pt x="9718" y="742783"/>
                  </a:cubicBezTo>
                  <a:cubicBezTo>
                    <a:pt x="3496" y="736561"/>
                    <a:pt x="0" y="728122"/>
                    <a:pt x="0" y="719323"/>
                  </a:cubicBezTo>
                  <a:lnTo>
                    <a:pt x="0" y="33178"/>
                  </a:lnTo>
                  <a:cubicBezTo>
                    <a:pt x="0" y="24379"/>
                    <a:pt x="3496" y="15940"/>
                    <a:pt x="9718" y="9718"/>
                  </a:cubicBezTo>
                  <a:cubicBezTo>
                    <a:pt x="15940" y="3496"/>
                    <a:pt x="24379" y="0"/>
                    <a:pt x="33178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0260" r="0" b="-10260"/>
              </a:stretch>
            </a:blipFill>
            <a:ln w="1524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6132214" y="1906296"/>
            <a:ext cx="10454432" cy="4084348"/>
          </a:xfrm>
          <a:custGeom>
            <a:avLst/>
            <a:gdLst/>
            <a:ahLst/>
            <a:cxnLst/>
            <a:rect r="r" b="b" t="t" l="l"/>
            <a:pathLst>
              <a:path h="4084348" w="10454432">
                <a:moveTo>
                  <a:pt x="0" y="0"/>
                </a:moveTo>
                <a:lnTo>
                  <a:pt x="10454431" y="0"/>
                </a:lnTo>
                <a:lnTo>
                  <a:pt x="10454431" y="4084348"/>
                </a:lnTo>
                <a:lnTo>
                  <a:pt x="0" y="40843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81487" y="6559270"/>
            <a:ext cx="6280398" cy="3184805"/>
          </a:xfrm>
          <a:custGeom>
            <a:avLst/>
            <a:gdLst/>
            <a:ahLst/>
            <a:cxnLst/>
            <a:rect r="r" b="b" t="t" l="l"/>
            <a:pathLst>
              <a:path h="3184805" w="6280398">
                <a:moveTo>
                  <a:pt x="0" y="0"/>
                </a:moveTo>
                <a:lnTo>
                  <a:pt x="6280398" y="0"/>
                </a:lnTo>
                <a:lnTo>
                  <a:pt x="6280398" y="3184805"/>
                </a:lnTo>
                <a:lnTo>
                  <a:pt x="0" y="31848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8853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35750" y="1088544"/>
            <a:ext cx="2765415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ELECTROSOFT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796440" y="293665"/>
            <a:ext cx="13125978" cy="1355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54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JOIN THE NECESSARY TABLES TO FIND THE TOTAL QUANTITY OF EACH PIZZA CATEGORY ORDERED.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879640" y="6495322"/>
            <a:ext cx="9558443" cy="955844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688054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02405">
            <a:off x="-1609206" y="81637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636760" y="3919727"/>
            <a:ext cx="4622540" cy="5151189"/>
            <a:chOff x="0" y="0"/>
            <a:chExt cx="729385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29385" cy="812800"/>
            </a:xfrm>
            <a:custGeom>
              <a:avLst/>
              <a:gdLst/>
              <a:ahLst/>
              <a:cxnLst/>
              <a:rect r="r" b="b" t="t" l="l"/>
              <a:pathLst>
                <a:path h="812800" w="729385">
                  <a:moveTo>
                    <a:pt x="38521" y="0"/>
                  </a:moveTo>
                  <a:lnTo>
                    <a:pt x="690864" y="0"/>
                  </a:lnTo>
                  <a:cubicBezTo>
                    <a:pt x="712139" y="0"/>
                    <a:pt x="729385" y="17246"/>
                    <a:pt x="729385" y="38521"/>
                  </a:cubicBezTo>
                  <a:lnTo>
                    <a:pt x="729385" y="774279"/>
                  </a:lnTo>
                  <a:cubicBezTo>
                    <a:pt x="729385" y="795554"/>
                    <a:pt x="712139" y="812800"/>
                    <a:pt x="690864" y="812800"/>
                  </a:cubicBezTo>
                  <a:lnTo>
                    <a:pt x="38521" y="812800"/>
                  </a:lnTo>
                  <a:cubicBezTo>
                    <a:pt x="17246" y="812800"/>
                    <a:pt x="0" y="795554"/>
                    <a:pt x="0" y="774279"/>
                  </a:cubicBezTo>
                  <a:lnTo>
                    <a:pt x="0" y="38521"/>
                  </a:lnTo>
                  <a:cubicBezTo>
                    <a:pt x="0" y="17246"/>
                    <a:pt x="17246" y="0"/>
                    <a:pt x="38521" y="0"/>
                  </a:cubicBezTo>
                  <a:close/>
                </a:path>
              </a:pathLst>
            </a:custGeom>
            <a:blipFill>
              <a:blip r:embed="rId7"/>
              <a:stretch>
                <a:fillRect l="-33629" t="0" r="-33629" b="0"/>
              </a:stretch>
            </a:blipFill>
            <a:ln w="1524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854101" y="2469175"/>
            <a:ext cx="11092018" cy="1631567"/>
          </a:xfrm>
          <a:custGeom>
            <a:avLst/>
            <a:gdLst/>
            <a:ahLst/>
            <a:cxnLst/>
            <a:rect r="r" b="b" t="t" l="l"/>
            <a:pathLst>
              <a:path h="1631567" w="11092018">
                <a:moveTo>
                  <a:pt x="0" y="0"/>
                </a:moveTo>
                <a:lnTo>
                  <a:pt x="11092017" y="0"/>
                </a:lnTo>
                <a:lnTo>
                  <a:pt x="11092017" y="1631567"/>
                </a:lnTo>
                <a:lnTo>
                  <a:pt x="0" y="16315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27" t="0" r="-1027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155902" y="5531960"/>
            <a:ext cx="5202968" cy="3538955"/>
          </a:xfrm>
          <a:custGeom>
            <a:avLst/>
            <a:gdLst/>
            <a:ahLst/>
            <a:cxnLst/>
            <a:rect r="r" b="b" t="t" l="l"/>
            <a:pathLst>
              <a:path h="3538955" w="5202968">
                <a:moveTo>
                  <a:pt x="0" y="0"/>
                </a:moveTo>
                <a:lnTo>
                  <a:pt x="5202967" y="0"/>
                </a:lnTo>
                <a:lnTo>
                  <a:pt x="5202967" y="3538956"/>
                </a:lnTo>
                <a:lnTo>
                  <a:pt x="0" y="35389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796440" y="331765"/>
            <a:ext cx="13125978" cy="174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999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DETERMINE THE DISTRIBUTION OF ORDERS BY HOUR OF THE DAY.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35750" y="1088544"/>
            <a:ext cx="2765415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ELECTROSOFT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68167" y="7469321"/>
            <a:ext cx="9522604" cy="9079754"/>
            <a:chOff x="0" y="0"/>
            <a:chExt cx="812800" cy="7750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14537" y="2319355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854437" y="-6571985"/>
            <a:ext cx="13673516" cy="1367351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716250" y="9744075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35750" y="5682246"/>
            <a:ext cx="5240063" cy="4866709"/>
          </a:xfrm>
          <a:custGeom>
            <a:avLst/>
            <a:gdLst/>
            <a:ahLst/>
            <a:cxnLst/>
            <a:rect r="r" b="b" t="t" l="l"/>
            <a:pathLst>
              <a:path h="4866709" w="5240063">
                <a:moveTo>
                  <a:pt x="0" y="0"/>
                </a:moveTo>
                <a:lnTo>
                  <a:pt x="5240063" y="0"/>
                </a:lnTo>
                <a:lnTo>
                  <a:pt x="5240063" y="4866709"/>
                </a:lnTo>
                <a:lnTo>
                  <a:pt x="0" y="48667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3477770">
            <a:off x="-1115258" y="403791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796440" y="2319355"/>
            <a:ext cx="9799663" cy="2321616"/>
          </a:xfrm>
          <a:custGeom>
            <a:avLst/>
            <a:gdLst/>
            <a:ahLst/>
            <a:cxnLst/>
            <a:rect r="r" b="b" t="t" l="l"/>
            <a:pathLst>
              <a:path h="2321616" w="9799663">
                <a:moveTo>
                  <a:pt x="0" y="0"/>
                </a:moveTo>
                <a:lnTo>
                  <a:pt x="9799663" y="0"/>
                </a:lnTo>
                <a:lnTo>
                  <a:pt x="9799663" y="2321616"/>
                </a:lnTo>
                <a:lnTo>
                  <a:pt x="0" y="23216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696271" y="5509781"/>
            <a:ext cx="5922089" cy="4234294"/>
          </a:xfrm>
          <a:custGeom>
            <a:avLst/>
            <a:gdLst/>
            <a:ahLst/>
            <a:cxnLst/>
            <a:rect r="r" b="b" t="t" l="l"/>
            <a:pathLst>
              <a:path h="4234294" w="5922089">
                <a:moveTo>
                  <a:pt x="0" y="0"/>
                </a:moveTo>
                <a:lnTo>
                  <a:pt x="5922089" y="0"/>
                </a:lnTo>
                <a:lnTo>
                  <a:pt x="5922089" y="4234294"/>
                </a:lnTo>
                <a:lnTo>
                  <a:pt x="0" y="42342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796440" y="293665"/>
            <a:ext cx="13213449" cy="142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GROUP THE ORDERS BY DATE AND CALCULATE THE AVERAGE NUMBER OF PIZZAS ORDERED PER DAY.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35750" y="1088544"/>
            <a:ext cx="2765415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ELECTROSOFT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343745" y="7815725"/>
            <a:ext cx="5664969" cy="5261340"/>
          </a:xfrm>
          <a:custGeom>
            <a:avLst/>
            <a:gdLst/>
            <a:ahLst/>
            <a:cxnLst/>
            <a:rect r="r" b="b" t="t" l="l"/>
            <a:pathLst>
              <a:path h="5261340" w="5664969">
                <a:moveTo>
                  <a:pt x="0" y="0"/>
                </a:moveTo>
                <a:lnTo>
                  <a:pt x="5664969" y="0"/>
                </a:lnTo>
                <a:lnTo>
                  <a:pt x="5664969" y="5261340"/>
                </a:lnTo>
                <a:lnTo>
                  <a:pt x="0" y="5261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61812" y="2520218"/>
            <a:ext cx="8782188" cy="2077969"/>
          </a:xfrm>
          <a:custGeom>
            <a:avLst/>
            <a:gdLst/>
            <a:ahLst/>
            <a:cxnLst/>
            <a:rect r="r" b="b" t="t" l="l"/>
            <a:pathLst>
              <a:path h="2077969" w="8782188">
                <a:moveTo>
                  <a:pt x="0" y="0"/>
                </a:moveTo>
                <a:lnTo>
                  <a:pt x="8782188" y="0"/>
                </a:lnTo>
                <a:lnTo>
                  <a:pt x="8782188" y="2077969"/>
                </a:lnTo>
                <a:lnTo>
                  <a:pt x="0" y="20779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293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35750" y="5403228"/>
            <a:ext cx="5599915" cy="3340722"/>
          </a:xfrm>
          <a:custGeom>
            <a:avLst/>
            <a:gdLst/>
            <a:ahLst/>
            <a:cxnLst/>
            <a:rect r="r" b="b" t="t" l="l"/>
            <a:pathLst>
              <a:path h="3340722" w="5599915">
                <a:moveTo>
                  <a:pt x="0" y="0"/>
                </a:moveTo>
                <a:lnTo>
                  <a:pt x="5599914" y="0"/>
                </a:lnTo>
                <a:lnTo>
                  <a:pt x="5599914" y="3340722"/>
                </a:lnTo>
                <a:lnTo>
                  <a:pt x="0" y="33407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785674" y="2257000"/>
            <a:ext cx="8136745" cy="2604405"/>
          </a:xfrm>
          <a:custGeom>
            <a:avLst/>
            <a:gdLst/>
            <a:ahLst/>
            <a:cxnLst/>
            <a:rect r="r" b="b" t="t" l="l"/>
            <a:pathLst>
              <a:path h="2604405" w="8136745">
                <a:moveTo>
                  <a:pt x="0" y="0"/>
                </a:moveTo>
                <a:lnTo>
                  <a:pt x="8136745" y="0"/>
                </a:lnTo>
                <a:lnTo>
                  <a:pt x="8136745" y="2604405"/>
                </a:lnTo>
                <a:lnTo>
                  <a:pt x="0" y="26044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798131" y="6087840"/>
            <a:ext cx="5954622" cy="1442135"/>
          </a:xfrm>
          <a:custGeom>
            <a:avLst/>
            <a:gdLst/>
            <a:ahLst/>
            <a:cxnLst/>
            <a:rect r="r" b="b" t="t" l="l"/>
            <a:pathLst>
              <a:path h="1442135" w="5954622">
                <a:moveTo>
                  <a:pt x="0" y="0"/>
                </a:moveTo>
                <a:lnTo>
                  <a:pt x="5954622" y="0"/>
                </a:lnTo>
                <a:lnTo>
                  <a:pt x="5954622" y="1442135"/>
                </a:lnTo>
                <a:lnTo>
                  <a:pt x="0" y="144213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35750" y="1088544"/>
            <a:ext cx="2765415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ELECTROSOFT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96440" y="293665"/>
            <a:ext cx="13125978" cy="142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GROUP THE ORDERS BY DATE AND CALCULATE THE AVERAGE NUMBER OF PIZZAS ORDERED PER DAY.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05599" y="5086350"/>
            <a:ext cx="9547154" cy="407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62"/>
              </a:lnSpc>
              <a:spcBef>
                <a:spcPct val="0"/>
              </a:spcBef>
            </a:pPr>
            <a:r>
              <a:rPr lang="en-US" sz="23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Here,we used the concept of SUBQUERY.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68167" y="6679331"/>
            <a:ext cx="10351125" cy="9869745"/>
            <a:chOff x="0" y="0"/>
            <a:chExt cx="812800" cy="7750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392409" y="2319355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899" y="0"/>
                </a:lnTo>
                <a:lnTo>
                  <a:pt x="82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854437" y="-6571985"/>
            <a:ext cx="13673516" cy="1367351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716250" y="9744075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1615803" y="675288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796290">
            <a:off x="16463112" y="1526518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633548" y="4576923"/>
            <a:ext cx="5366938" cy="4453132"/>
            <a:chOff x="0" y="0"/>
            <a:chExt cx="906918" cy="75250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06918" cy="752501"/>
            </a:xfrm>
            <a:custGeom>
              <a:avLst/>
              <a:gdLst/>
              <a:ahLst/>
              <a:cxnLst/>
              <a:rect r="r" b="b" t="t" l="l"/>
              <a:pathLst>
                <a:path h="752501" w="906918">
                  <a:moveTo>
                    <a:pt x="33178" y="0"/>
                  </a:moveTo>
                  <a:lnTo>
                    <a:pt x="873740" y="0"/>
                  </a:lnTo>
                  <a:cubicBezTo>
                    <a:pt x="892064" y="0"/>
                    <a:pt x="906918" y="14854"/>
                    <a:pt x="906918" y="33178"/>
                  </a:cubicBezTo>
                  <a:lnTo>
                    <a:pt x="906918" y="719323"/>
                  </a:lnTo>
                  <a:cubicBezTo>
                    <a:pt x="906918" y="728122"/>
                    <a:pt x="903422" y="736561"/>
                    <a:pt x="897200" y="742783"/>
                  </a:cubicBezTo>
                  <a:cubicBezTo>
                    <a:pt x="890978" y="749005"/>
                    <a:pt x="882539" y="752501"/>
                    <a:pt x="873740" y="752501"/>
                  </a:cubicBezTo>
                  <a:lnTo>
                    <a:pt x="33178" y="752501"/>
                  </a:lnTo>
                  <a:cubicBezTo>
                    <a:pt x="24379" y="752501"/>
                    <a:pt x="15940" y="749005"/>
                    <a:pt x="9718" y="742783"/>
                  </a:cubicBezTo>
                  <a:cubicBezTo>
                    <a:pt x="3496" y="736561"/>
                    <a:pt x="0" y="728122"/>
                    <a:pt x="0" y="719323"/>
                  </a:cubicBezTo>
                  <a:lnTo>
                    <a:pt x="0" y="33178"/>
                  </a:lnTo>
                  <a:cubicBezTo>
                    <a:pt x="0" y="24379"/>
                    <a:pt x="3496" y="15940"/>
                    <a:pt x="9718" y="9718"/>
                  </a:cubicBezTo>
                  <a:cubicBezTo>
                    <a:pt x="15940" y="3496"/>
                    <a:pt x="24379" y="0"/>
                    <a:pt x="33178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0260" r="0" b="-10260"/>
              </a:stretch>
            </a:blipFill>
            <a:ln w="1524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2314293" y="1933697"/>
            <a:ext cx="8658504" cy="2358412"/>
          </a:xfrm>
          <a:custGeom>
            <a:avLst/>
            <a:gdLst/>
            <a:ahLst/>
            <a:cxnLst/>
            <a:rect r="r" b="b" t="t" l="l"/>
            <a:pathLst>
              <a:path h="2358412" w="8658504">
                <a:moveTo>
                  <a:pt x="0" y="0"/>
                </a:moveTo>
                <a:lnTo>
                  <a:pt x="8658504" y="0"/>
                </a:lnTo>
                <a:lnTo>
                  <a:pt x="8658504" y="2358412"/>
                </a:lnTo>
                <a:lnTo>
                  <a:pt x="0" y="23584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324133" y="4576923"/>
            <a:ext cx="6717650" cy="3675695"/>
          </a:xfrm>
          <a:custGeom>
            <a:avLst/>
            <a:gdLst/>
            <a:ahLst/>
            <a:cxnLst/>
            <a:rect r="r" b="b" t="t" l="l"/>
            <a:pathLst>
              <a:path h="3675695" w="6717650">
                <a:moveTo>
                  <a:pt x="0" y="0"/>
                </a:moveTo>
                <a:lnTo>
                  <a:pt x="6717650" y="0"/>
                </a:lnTo>
                <a:lnTo>
                  <a:pt x="6717650" y="3675695"/>
                </a:lnTo>
                <a:lnTo>
                  <a:pt x="0" y="36756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227908" y="6853393"/>
            <a:ext cx="4694511" cy="2404907"/>
          </a:xfrm>
          <a:custGeom>
            <a:avLst/>
            <a:gdLst/>
            <a:ahLst/>
            <a:cxnLst/>
            <a:rect r="r" b="b" t="t" l="l"/>
            <a:pathLst>
              <a:path h="2404907" w="4694511">
                <a:moveTo>
                  <a:pt x="0" y="0"/>
                </a:moveTo>
                <a:lnTo>
                  <a:pt x="4694511" y="0"/>
                </a:lnTo>
                <a:lnTo>
                  <a:pt x="4694511" y="2404907"/>
                </a:lnTo>
                <a:lnTo>
                  <a:pt x="0" y="24049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735750" y="1088544"/>
            <a:ext cx="2765415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ELECTROSOFT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796440" y="293665"/>
            <a:ext cx="13125978" cy="1355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54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DETERMINE THE TOP 3 MOST ORDERED PIZZA TYPES BASED ON REVENUE.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359429" y="1572979"/>
            <a:ext cx="5899871" cy="3850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8"/>
              </a:lnSpc>
            </a:pPr>
            <a:r>
              <a:rPr lang="en-US" sz="21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can’t write: round((sum(od.quantity*p.price)/sum(sum(od.quantity*p.price)))*100,2) as revenue_percent</a:t>
            </a:r>
          </a:p>
          <a:p>
            <a:pPr algn="l">
              <a:lnSpc>
                <a:spcPts val="3058"/>
              </a:lnSpc>
            </a:pPr>
          </a:p>
          <a:p>
            <a:pPr algn="l">
              <a:lnSpc>
                <a:spcPts val="3058"/>
              </a:lnSpc>
            </a:pPr>
            <a:r>
              <a:rPr lang="en-US" sz="21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🔴 Problem: you can’t nest SUM(SUM(...)). That’s invalid in SQL..</a:t>
            </a:r>
          </a:p>
          <a:p>
            <a:pPr algn="l">
              <a:lnSpc>
                <a:spcPts val="3058"/>
              </a:lnSpc>
            </a:pPr>
          </a:p>
          <a:p>
            <a:pPr algn="l">
              <a:lnSpc>
                <a:spcPts val="3058"/>
              </a:lnSpc>
            </a:pPr>
          </a:p>
          <a:p>
            <a:pPr algn="l">
              <a:lnSpc>
                <a:spcPts val="305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879640" y="6495322"/>
            <a:ext cx="9558443" cy="955844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688054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02405">
            <a:off x="-1609206" y="81637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491321" y="3679895"/>
            <a:ext cx="4431098" cy="4937853"/>
            <a:chOff x="0" y="0"/>
            <a:chExt cx="729385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29385" cy="812800"/>
            </a:xfrm>
            <a:custGeom>
              <a:avLst/>
              <a:gdLst/>
              <a:ahLst/>
              <a:cxnLst/>
              <a:rect r="r" b="b" t="t" l="l"/>
              <a:pathLst>
                <a:path h="812800" w="729385">
                  <a:moveTo>
                    <a:pt x="40185" y="0"/>
                  </a:moveTo>
                  <a:lnTo>
                    <a:pt x="689200" y="0"/>
                  </a:lnTo>
                  <a:cubicBezTo>
                    <a:pt x="711394" y="0"/>
                    <a:pt x="729385" y="17991"/>
                    <a:pt x="729385" y="40185"/>
                  </a:cubicBezTo>
                  <a:lnTo>
                    <a:pt x="729385" y="772615"/>
                  </a:lnTo>
                  <a:cubicBezTo>
                    <a:pt x="729385" y="794809"/>
                    <a:pt x="711394" y="812800"/>
                    <a:pt x="689200" y="812800"/>
                  </a:cubicBezTo>
                  <a:lnTo>
                    <a:pt x="40185" y="812800"/>
                  </a:lnTo>
                  <a:cubicBezTo>
                    <a:pt x="17991" y="812800"/>
                    <a:pt x="0" y="794809"/>
                    <a:pt x="0" y="772615"/>
                  </a:cubicBezTo>
                  <a:lnTo>
                    <a:pt x="0" y="40185"/>
                  </a:lnTo>
                  <a:cubicBezTo>
                    <a:pt x="0" y="17991"/>
                    <a:pt x="17991" y="0"/>
                    <a:pt x="40185" y="0"/>
                  </a:cubicBezTo>
                  <a:close/>
                </a:path>
              </a:pathLst>
            </a:custGeom>
            <a:blipFill>
              <a:blip r:embed="rId7"/>
              <a:stretch>
                <a:fillRect l="-33629" t="0" r="-33629" b="0"/>
              </a:stretch>
            </a:blipFill>
            <a:ln w="1524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660788" y="2402500"/>
            <a:ext cx="9230720" cy="3055146"/>
          </a:xfrm>
          <a:custGeom>
            <a:avLst/>
            <a:gdLst/>
            <a:ahLst/>
            <a:cxnLst/>
            <a:rect r="r" b="b" t="t" l="l"/>
            <a:pathLst>
              <a:path h="3055146" w="9230720">
                <a:moveTo>
                  <a:pt x="0" y="0"/>
                </a:moveTo>
                <a:lnTo>
                  <a:pt x="9230719" y="0"/>
                </a:lnTo>
                <a:lnTo>
                  <a:pt x="9230719" y="3055146"/>
                </a:lnTo>
                <a:lnTo>
                  <a:pt x="0" y="30551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99515" y="5781496"/>
            <a:ext cx="5214543" cy="2497327"/>
          </a:xfrm>
          <a:custGeom>
            <a:avLst/>
            <a:gdLst/>
            <a:ahLst/>
            <a:cxnLst/>
            <a:rect r="r" b="b" t="t" l="l"/>
            <a:pathLst>
              <a:path h="2497327" w="5214543">
                <a:moveTo>
                  <a:pt x="0" y="0"/>
                </a:moveTo>
                <a:lnTo>
                  <a:pt x="5214544" y="0"/>
                </a:lnTo>
                <a:lnTo>
                  <a:pt x="5214544" y="2497327"/>
                </a:lnTo>
                <a:lnTo>
                  <a:pt x="0" y="24973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796440" y="331765"/>
            <a:ext cx="13125978" cy="174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999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ANALYZE THE CUMULATIVE REVENUE GENERATED OVER TIME.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35750" y="1088544"/>
            <a:ext cx="2765415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ELECTROSOFT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400110" y="5724346"/>
            <a:ext cx="6809832" cy="41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3"/>
              </a:lnSpc>
            </a:pPr>
            <a:r>
              <a:rPr lang="en-US" sz="19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OVER is a WINDOW funnction.</a:t>
            </a:r>
          </a:p>
          <a:p>
            <a:pPr algn="l">
              <a:lnSpc>
                <a:spcPts val="2763"/>
              </a:lnSpc>
            </a:pPr>
            <a:r>
              <a:rPr lang="en-US" sz="19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window function works row by row .</a:t>
            </a:r>
          </a:p>
          <a:p>
            <a:pPr algn="l" marL="426196" indent="-213098" lvl="1">
              <a:lnSpc>
                <a:spcPts val="2763"/>
              </a:lnSpc>
              <a:buFont typeface="Arial"/>
              <a:buChar char="•"/>
            </a:pPr>
            <a:r>
              <a:rPr lang="en-US" sz="19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 aggregate (GROUP BY) → one output row per group.</a:t>
            </a:r>
          </a:p>
          <a:p>
            <a:pPr algn="l" marL="426196" indent="-213098" lvl="1">
              <a:lnSpc>
                <a:spcPts val="2763"/>
              </a:lnSpc>
              <a:buFont typeface="Arial"/>
              <a:buChar char="•"/>
            </a:pPr>
            <a:r>
              <a:rPr lang="en-US" sz="19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Window function (OVER) → one output per row, but enriched with group-level / rank-level / running totals.</a:t>
            </a:r>
          </a:p>
          <a:p>
            <a:pPr algn="l">
              <a:lnSpc>
                <a:spcPts val="2763"/>
              </a:lnSpc>
            </a:pPr>
          </a:p>
          <a:p>
            <a:pPr algn="l">
              <a:lnSpc>
                <a:spcPts val="2763"/>
              </a:lnSpc>
            </a:pPr>
          </a:p>
          <a:p>
            <a:pPr algn="l">
              <a:lnSpc>
                <a:spcPts val="2763"/>
              </a:lnSpc>
            </a:pPr>
          </a:p>
          <a:p>
            <a:pPr algn="l">
              <a:lnSpc>
                <a:spcPts val="2763"/>
              </a:lnSpc>
            </a:pPr>
          </a:p>
          <a:p>
            <a:pPr algn="l">
              <a:lnSpc>
                <a:spcPts val="276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68167" y="7469321"/>
            <a:ext cx="9522604" cy="9079754"/>
            <a:chOff x="0" y="0"/>
            <a:chExt cx="812800" cy="7750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14537" y="2319355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854437" y="-6571985"/>
            <a:ext cx="13673516" cy="1367351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716250" y="9744075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70420" y="5420291"/>
            <a:ext cx="5240063" cy="4866709"/>
          </a:xfrm>
          <a:custGeom>
            <a:avLst/>
            <a:gdLst/>
            <a:ahLst/>
            <a:cxnLst/>
            <a:rect r="r" b="b" t="t" l="l"/>
            <a:pathLst>
              <a:path h="4866709" w="5240063">
                <a:moveTo>
                  <a:pt x="0" y="0"/>
                </a:moveTo>
                <a:lnTo>
                  <a:pt x="5240063" y="0"/>
                </a:lnTo>
                <a:lnTo>
                  <a:pt x="5240063" y="4866709"/>
                </a:lnTo>
                <a:lnTo>
                  <a:pt x="0" y="48667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3477770">
            <a:off x="-1115258" y="403791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14537" y="2400977"/>
            <a:ext cx="10927970" cy="3865352"/>
          </a:xfrm>
          <a:custGeom>
            <a:avLst/>
            <a:gdLst/>
            <a:ahLst/>
            <a:cxnLst/>
            <a:rect r="r" b="b" t="t" l="l"/>
            <a:pathLst>
              <a:path h="3865352" w="10927970">
                <a:moveTo>
                  <a:pt x="0" y="0"/>
                </a:moveTo>
                <a:lnTo>
                  <a:pt x="10927971" y="0"/>
                </a:lnTo>
                <a:lnTo>
                  <a:pt x="10927971" y="3865352"/>
                </a:lnTo>
                <a:lnTo>
                  <a:pt x="0" y="38653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281804" y="6514184"/>
            <a:ext cx="8083498" cy="1339462"/>
          </a:xfrm>
          <a:custGeom>
            <a:avLst/>
            <a:gdLst/>
            <a:ahLst/>
            <a:cxnLst/>
            <a:rect r="r" b="b" t="t" l="l"/>
            <a:pathLst>
              <a:path h="1339462" w="8083498">
                <a:moveTo>
                  <a:pt x="0" y="0"/>
                </a:moveTo>
                <a:lnTo>
                  <a:pt x="8083498" y="0"/>
                </a:lnTo>
                <a:lnTo>
                  <a:pt x="8083498" y="1339462"/>
                </a:lnTo>
                <a:lnTo>
                  <a:pt x="0" y="13394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446903" y="8161003"/>
            <a:ext cx="6563046" cy="1970193"/>
          </a:xfrm>
          <a:custGeom>
            <a:avLst/>
            <a:gdLst/>
            <a:ahLst/>
            <a:cxnLst/>
            <a:rect r="r" b="b" t="t" l="l"/>
            <a:pathLst>
              <a:path h="1970193" w="6563046">
                <a:moveTo>
                  <a:pt x="0" y="0"/>
                </a:moveTo>
                <a:lnTo>
                  <a:pt x="6563045" y="0"/>
                </a:lnTo>
                <a:lnTo>
                  <a:pt x="6563045" y="1970193"/>
                </a:lnTo>
                <a:lnTo>
                  <a:pt x="0" y="197019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796440" y="293665"/>
            <a:ext cx="13213449" cy="2107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DETERMINE THE TOP 3 MOST ORDERED PIZZA TYPES BASED ON REVENUE FOR EACH PIZZA CATEGORY.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35750" y="1088544"/>
            <a:ext cx="2765415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ELECTROSOFT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615201" y="2185677"/>
            <a:ext cx="6789494" cy="5868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5"/>
              </a:lnSpc>
            </a:pPr>
            <a:r>
              <a:rPr lang="en-US" sz="16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What it does:</a:t>
            </a:r>
          </a:p>
          <a:p>
            <a:pPr algn="l" marL="360130" indent="-180065" lvl="1">
              <a:lnSpc>
                <a:spcPts val="2335"/>
              </a:lnSpc>
              <a:buFont typeface="Arial"/>
              <a:buChar char="•"/>
            </a:pPr>
            <a:r>
              <a:rPr lang="en-US" sz="16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rank() is a window function that assigns a rank to each row based on the ordering.</a:t>
            </a:r>
          </a:p>
          <a:p>
            <a:pPr algn="l" marL="360130" indent="-180065" lvl="1">
              <a:lnSpc>
                <a:spcPts val="2335"/>
              </a:lnSpc>
              <a:buFont typeface="Arial"/>
              <a:buChar char="•"/>
            </a:pPr>
            <a:r>
              <a:rPr lang="en-US" sz="16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partition by category → reset the ranking separately within each category of pizzas.</a:t>
            </a:r>
          </a:p>
          <a:p>
            <a:pPr algn="l" marL="360130" indent="-180065" lvl="1">
              <a:lnSpc>
                <a:spcPts val="2335"/>
              </a:lnSpc>
              <a:buFont typeface="Arial"/>
              <a:buChar char="•"/>
            </a:pPr>
            <a:r>
              <a:rPr lang="en-US" sz="16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order by revenue desc → higher revenue pizzas get smaller rank numbers (1 = highest revenue).</a:t>
            </a:r>
          </a:p>
          <a:p>
            <a:pPr algn="l">
              <a:lnSpc>
                <a:spcPts val="2335"/>
              </a:lnSpc>
            </a:pPr>
          </a:p>
          <a:p>
            <a:pPr algn="l">
              <a:lnSpc>
                <a:spcPts val="2335"/>
              </a:lnSpc>
            </a:pPr>
            <a:r>
              <a:rPr lang="en-US" sz="16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PARTITION BY (inside a window function like RANK() or SUM() OVER)</a:t>
            </a:r>
          </a:p>
          <a:p>
            <a:pPr algn="l" marL="360130" indent="-180065" lvl="1">
              <a:lnSpc>
                <a:spcPts val="2335"/>
              </a:lnSpc>
              <a:buFont typeface="Arial"/>
              <a:buChar char="•"/>
            </a:pPr>
            <a:r>
              <a:rPr lang="en-US" sz="16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Think of it as "temporary grouping" for calculations.</a:t>
            </a:r>
          </a:p>
          <a:p>
            <a:pPr algn="l" marL="360130" indent="-180065" lvl="1">
              <a:lnSpc>
                <a:spcPts val="2335"/>
              </a:lnSpc>
              <a:buFont typeface="Arial"/>
              <a:buChar char="•"/>
            </a:pPr>
            <a:r>
              <a:rPr lang="en-US" sz="16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SQL divides rows into smaller windows (partitions) based on a column value.</a:t>
            </a:r>
          </a:p>
          <a:p>
            <a:pPr algn="l">
              <a:lnSpc>
                <a:spcPts val="2335"/>
              </a:lnSpc>
            </a:pPr>
          </a:p>
          <a:p>
            <a:pPr algn="l">
              <a:lnSpc>
                <a:spcPts val="2335"/>
              </a:lnSpc>
            </a:pPr>
            <a:r>
              <a:rPr lang="en-US" sz="16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2335"/>
              </a:lnSpc>
            </a:pPr>
          </a:p>
          <a:p>
            <a:pPr algn="l">
              <a:lnSpc>
                <a:spcPts val="2335"/>
              </a:lnSpc>
            </a:pPr>
          </a:p>
          <a:p>
            <a:pPr algn="l">
              <a:lnSpc>
                <a:spcPts val="2335"/>
              </a:lnSpc>
            </a:pPr>
          </a:p>
          <a:p>
            <a:pPr algn="l">
              <a:lnSpc>
                <a:spcPts val="2335"/>
              </a:lnSpc>
            </a:pPr>
          </a:p>
          <a:p>
            <a:pPr algn="l">
              <a:lnSpc>
                <a:spcPts val="23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58748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818061" y="925830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1220652" y="5143500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63324" y="439974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691087">
            <a:off x="7175853" y="-2153656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1275355" y="902740"/>
            <a:ext cx="6226825" cy="856217"/>
            <a:chOff x="0" y="0"/>
            <a:chExt cx="1639987" cy="22550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39987" cy="225506"/>
            </a:xfrm>
            <a:custGeom>
              <a:avLst/>
              <a:gdLst/>
              <a:ahLst/>
              <a:cxnLst/>
              <a:rect r="r" b="b" t="t" l="l"/>
              <a:pathLst>
                <a:path h="225506" w="1639987">
                  <a:moveTo>
                    <a:pt x="112753" y="0"/>
                  </a:moveTo>
                  <a:lnTo>
                    <a:pt x="1527234" y="0"/>
                  </a:lnTo>
                  <a:cubicBezTo>
                    <a:pt x="1589505" y="0"/>
                    <a:pt x="1639987" y="50481"/>
                    <a:pt x="1639987" y="112753"/>
                  </a:cubicBezTo>
                  <a:lnTo>
                    <a:pt x="1639987" y="112753"/>
                  </a:lnTo>
                  <a:cubicBezTo>
                    <a:pt x="1639987" y="175025"/>
                    <a:pt x="1589505" y="225506"/>
                    <a:pt x="1527234" y="225506"/>
                  </a:cubicBezTo>
                  <a:lnTo>
                    <a:pt x="112753" y="225506"/>
                  </a:lnTo>
                  <a:cubicBezTo>
                    <a:pt x="50481" y="225506"/>
                    <a:pt x="0" y="175025"/>
                    <a:pt x="0" y="112753"/>
                  </a:cubicBezTo>
                  <a:lnTo>
                    <a:pt x="0" y="112753"/>
                  </a:lnTo>
                  <a:cubicBezTo>
                    <a:pt x="0" y="50481"/>
                    <a:pt x="50481" y="0"/>
                    <a:pt x="112753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639987" cy="28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424728" y="1012115"/>
            <a:ext cx="2087209" cy="637467"/>
            <a:chOff x="0" y="0"/>
            <a:chExt cx="549718" cy="1678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9718" cy="167893"/>
            </a:xfrm>
            <a:custGeom>
              <a:avLst/>
              <a:gdLst/>
              <a:ahLst/>
              <a:cxnLst/>
              <a:rect r="r" b="b" t="t" l="l"/>
              <a:pathLst>
                <a:path h="167893" w="549718">
                  <a:moveTo>
                    <a:pt x="83946" y="0"/>
                  </a:moveTo>
                  <a:lnTo>
                    <a:pt x="465771" y="0"/>
                  </a:lnTo>
                  <a:cubicBezTo>
                    <a:pt x="512134" y="0"/>
                    <a:pt x="549718" y="37584"/>
                    <a:pt x="549718" y="83946"/>
                  </a:cubicBezTo>
                  <a:lnTo>
                    <a:pt x="549718" y="83946"/>
                  </a:lnTo>
                  <a:cubicBezTo>
                    <a:pt x="549718" y="130309"/>
                    <a:pt x="512134" y="167893"/>
                    <a:pt x="465771" y="167893"/>
                  </a:cubicBezTo>
                  <a:lnTo>
                    <a:pt x="83946" y="167893"/>
                  </a:lnTo>
                  <a:cubicBezTo>
                    <a:pt x="37584" y="167893"/>
                    <a:pt x="0" y="130309"/>
                    <a:pt x="0" y="83946"/>
                  </a:cubicBezTo>
                  <a:lnTo>
                    <a:pt x="0" y="83946"/>
                  </a:lnTo>
                  <a:cubicBezTo>
                    <a:pt x="0" y="37584"/>
                    <a:pt x="37584" y="0"/>
                    <a:pt x="839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549718" cy="225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626372" y="7714777"/>
            <a:ext cx="176597" cy="17659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584064" y="3678720"/>
            <a:ext cx="15506772" cy="3749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84"/>
              </a:lnSpc>
            </a:pPr>
            <a:r>
              <a:rPr lang="en-US" sz="29150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51749" y="1122903"/>
            <a:ext cx="927891" cy="35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340808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185542" y="1122903"/>
            <a:ext cx="927891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818061" y="1122903"/>
            <a:ext cx="1441239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340808"/>
                </a:solidFill>
                <a:latin typeface="Poppins"/>
                <a:ea typeface="Poppins"/>
                <a:cs typeface="Poppins"/>
                <a:sym typeface="Poppins"/>
              </a:rPr>
              <a:t>Contact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35750" y="1088544"/>
            <a:ext cx="2765415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ELECTROSOFT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0581" y="784156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5"/>
                </a:lnTo>
                <a:lnTo>
                  <a:pt x="0" y="697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59300" y="2638276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4752131" y="4181326"/>
            <a:ext cx="12667454" cy="12078353"/>
            <a:chOff x="0" y="0"/>
            <a:chExt cx="812800" cy="7750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63204" y="1990903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34412" y="3905378"/>
            <a:ext cx="5883947" cy="5610314"/>
            <a:chOff x="0" y="0"/>
            <a:chExt cx="812800" cy="7750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79973" y="4181326"/>
            <a:ext cx="5392825" cy="5060460"/>
          </a:xfrm>
          <a:custGeom>
            <a:avLst/>
            <a:gdLst/>
            <a:ahLst/>
            <a:cxnLst/>
            <a:rect r="r" b="b" t="t" l="l"/>
            <a:pathLst>
              <a:path h="5060460" w="5392825">
                <a:moveTo>
                  <a:pt x="0" y="0"/>
                </a:moveTo>
                <a:lnTo>
                  <a:pt x="5392825" y="0"/>
                </a:lnTo>
                <a:lnTo>
                  <a:pt x="5392825" y="5060461"/>
                </a:lnTo>
                <a:lnTo>
                  <a:pt x="0" y="50604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85" r="0" b="-1285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3477770">
            <a:off x="4487372" y="7749971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565651" y="1954551"/>
            <a:ext cx="12383429" cy="683726"/>
            <a:chOff x="0" y="0"/>
            <a:chExt cx="1918517" cy="10592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18517" cy="105927"/>
            </a:xfrm>
            <a:custGeom>
              <a:avLst/>
              <a:gdLst/>
              <a:ahLst/>
              <a:cxnLst/>
              <a:rect r="r" b="b" t="t" l="l"/>
              <a:pathLst>
                <a:path h="105927" w="1918517">
                  <a:moveTo>
                    <a:pt x="14379" y="0"/>
                  </a:moveTo>
                  <a:lnTo>
                    <a:pt x="1904138" y="0"/>
                  </a:lnTo>
                  <a:cubicBezTo>
                    <a:pt x="1912079" y="0"/>
                    <a:pt x="1918517" y="6438"/>
                    <a:pt x="1918517" y="14379"/>
                  </a:cubicBezTo>
                  <a:lnTo>
                    <a:pt x="1918517" y="91548"/>
                  </a:lnTo>
                  <a:cubicBezTo>
                    <a:pt x="1918517" y="95361"/>
                    <a:pt x="1917002" y="99019"/>
                    <a:pt x="1914306" y="101715"/>
                  </a:cubicBezTo>
                  <a:cubicBezTo>
                    <a:pt x="1911609" y="104412"/>
                    <a:pt x="1907952" y="105927"/>
                    <a:pt x="1904138" y="105927"/>
                  </a:cubicBezTo>
                  <a:lnTo>
                    <a:pt x="14379" y="105927"/>
                  </a:lnTo>
                  <a:cubicBezTo>
                    <a:pt x="10566" y="105927"/>
                    <a:pt x="6908" y="104412"/>
                    <a:pt x="4212" y="101715"/>
                  </a:cubicBezTo>
                  <a:cubicBezTo>
                    <a:pt x="1515" y="99019"/>
                    <a:pt x="0" y="95361"/>
                    <a:pt x="0" y="91548"/>
                  </a:cubicBezTo>
                  <a:lnTo>
                    <a:pt x="0" y="14379"/>
                  </a:lnTo>
                  <a:cubicBezTo>
                    <a:pt x="0" y="10566"/>
                    <a:pt x="1515" y="6908"/>
                    <a:pt x="4212" y="4212"/>
                  </a:cubicBezTo>
                  <a:cubicBezTo>
                    <a:pt x="6908" y="1515"/>
                    <a:pt x="10566" y="0"/>
                    <a:pt x="14379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38515" r="0" b="-38515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218359" y="3150707"/>
            <a:ext cx="6751508" cy="5147339"/>
            <a:chOff x="0" y="0"/>
            <a:chExt cx="1045985" cy="79745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45985" cy="797458"/>
            </a:xfrm>
            <a:custGeom>
              <a:avLst/>
              <a:gdLst/>
              <a:ahLst/>
              <a:cxnLst/>
              <a:rect r="r" b="b" t="t" l="l"/>
              <a:pathLst>
                <a:path h="797458" w="1045985">
                  <a:moveTo>
                    <a:pt x="26374" y="0"/>
                  </a:moveTo>
                  <a:lnTo>
                    <a:pt x="1019611" y="0"/>
                  </a:lnTo>
                  <a:cubicBezTo>
                    <a:pt x="1026606" y="0"/>
                    <a:pt x="1033314" y="2779"/>
                    <a:pt x="1038261" y="7725"/>
                  </a:cubicBezTo>
                  <a:cubicBezTo>
                    <a:pt x="1043207" y="12671"/>
                    <a:pt x="1045985" y="19379"/>
                    <a:pt x="1045985" y="26374"/>
                  </a:cubicBezTo>
                  <a:lnTo>
                    <a:pt x="1045985" y="771084"/>
                  </a:lnTo>
                  <a:cubicBezTo>
                    <a:pt x="1045985" y="785650"/>
                    <a:pt x="1034177" y="797458"/>
                    <a:pt x="1019611" y="797458"/>
                  </a:cubicBezTo>
                  <a:lnTo>
                    <a:pt x="26374" y="797458"/>
                  </a:lnTo>
                  <a:cubicBezTo>
                    <a:pt x="11808" y="797458"/>
                    <a:pt x="0" y="785650"/>
                    <a:pt x="0" y="771084"/>
                  </a:cubicBezTo>
                  <a:lnTo>
                    <a:pt x="0" y="26374"/>
                  </a:lnTo>
                  <a:cubicBezTo>
                    <a:pt x="0" y="11808"/>
                    <a:pt x="11808" y="0"/>
                    <a:pt x="26374" y="0"/>
                  </a:cubicBezTo>
                  <a:close/>
                </a:path>
              </a:pathLst>
            </a:custGeom>
            <a:blipFill>
              <a:blip r:embed="rId10"/>
              <a:stretch>
                <a:fillRect l="-1934" t="0" r="-1934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6757366" y="8769603"/>
            <a:ext cx="11382887" cy="746088"/>
            <a:chOff x="0" y="0"/>
            <a:chExt cx="1763507" cy="11558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63507" cy="115589"/>
            </a:xfrm>
            <a:custGeom>
              <a:avLst/>
              <a:gdLst/>
              <a:ahLst/>
              <a:cxnLst/>
              <a:rect r="r" b="b" t="t" l="l"/>
              <a:pathLst>
                <a:path h="115589" w="1763507">
                  <a:moveTo>
                    <a:pt x="15643" y="0"/>
                  </a:moveTo>
                  <a:lnTo>
                    <a:pt x="1747864" y="0"/>
                  </a:lnTo>
                  <a:cubicBezTo>
                    <a:pt x="1756503" y="0"/>
                    <a:pt x="1763507" y="7004"/>
                    <a:pt x="1763507" y="15643"/>
                  </a:cubicBezTo>
                  <a:lnTo>
                    <a:pt x="1763507" y="99945"/>
                  </a:lnTo>
                  <a:cubicBezTo>
                    <a:pt x="1763507" y="108585"/>
                    <a:pt x="1756503" y="115589"/>
                    <a:pt x="1747864" y="115589"/>
                  </a:cubicBezTo>
                  <a:lnTo>
                    <a:pt x="15643" y="115589"/>
                  </a:lnTo>
                  <a:cubicBezTo>
                    <a:pt x="7004" y="115589"/>
                    <a:pt x="0" y="108585"/>
                    <a:pt x="0" y="99945"/>
                  </a:cubicBezTo>
                  <a:lnTo>
                    <a:pt x="0" y="15643"/>
                  </a:lnTo>
                  <a:cubicBezTo>
                    <a:pt x="0" y="7004"/>
                    <a:pt x="7004" y="0"/>
                    <a:pt x="15643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39118" r="-12756" b="-4686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4983154" y="646995"/>
            <a:ext cx="12622887" cy="109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23"/>
              </a:lnSpc>
              <a:spcBef>
                <a:spcPct val="0"/>
              </a:spcBef>
            </a:pPr>
            <a:r>
              <a:rPr lang="en-US" sz="4399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CREATING</a:t>
            </a:r>
            <a:r>
              <a:rPr lang="en-US" sz="4399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 DATABASE,AND IMPORTING TABLES IN IT THROUGH IMPORT WIZARD AND CREATE TABLES,LOAD COMMAND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35750" y="1088544"/>
            <a:ext cx="2765415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ELECTROSOFT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101769" y="2440625"/>
            <a:ext cx="4025628" cy="7779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2"/>
              </a:lnSpc>
            </a:pPr>
            <a:r>
              <a:rPr lang="en-US" sz="23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When you run</a:t>
            </a:r>
          </a:p>
          <a:p>
            <a:pPr algn="ctr">
              <a:lnSpc>
                <a:spcPts val="3262"/>
              </a:lnSpc>
            </a:pPr>
            <a:r>
              <a:rPr lang="en-US" sz="23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SET GLOBAL local_infile = 1;</a:t>
            </a:r>
          </a:p>
          <a:p>
            <a:pPr algn="ctr" marL="503177" indent="-251589" lvl="1">
              <a:lnSpc>
                <a:spcPts val="3262"/>
              </a:lnSpc>
              <a:buFont typeface="Arial"/>
              <a:buChar char="•"/>
            </a:pPr>
            <a:r>
              <a:rPr lang="en-US" sz="23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 enables local_infile on the MySQL server process.</a:t>
            </a:r>
          </a:p>
          <a:p>
            <a:pPr algn="ctr" marL="503177" indent="-251589" lvl="1">
              <a:lnSpc>
                <a:spcPts val="3262"/>
              </a:lnSpc>
              <a:buFont typeface="Arial"/>
              <a:buChar char="•"/>
            </a:pPr>
            <a:r>
              <a:rPr lang="en-US" sz="23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setting stays ON until the server itself is restarted (like when you stop/start MySQL service, or reboot your PC).</a:t>
            </a:r>
          </a:p>
          <a:p>
            <a:pPr algn="ctr" marL="503177" indent="-251589" lvl="1">
              <a:lnSpc>
                <a:spcPts val="3262"/>
              </a:lnSpc>
              <a:buFont typeface="Arial"/>
              <a:buChar char="•"/>
            </a:pPr>
            <a:r>
              <a:rPr lang="en-US" sz="233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So when you restart your server again you have to rerun this line</a:t>
            </a:r>
            <a:r>
              <a:rPr lang="en-US" sz="23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3262"/>
              </a:lnSpc>
            </a:pPr>
          </a:p>
          <a:p>
            <a:pPr algn="ctr">
              <a:lnSpc>
                <a:spcPts val="3262"/>
              </a:lnSpc>
            </a:pPr>
          </a:p>
          <a:p>
            <a:pPr algn="ctr">
              <a:lnSpc>
                <a:spcPts val="3262"/>
              </a:lnSpc>
            </a:pPr>
          </a:p>
          <a:p>
            <a:pPr algn="ctr">
              <a:lnSpc>
                <a:spcPts val="3262"/>
              </a:lnSpc>
            </a:pPr>
          </a:p>
          <a:p>
            <a:pPr algn="ctr">
              <a:lnSpc>
                <a:spcPts val="326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0581" y="784156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5"/>
                </a:lnTo>
                <a:lnTo>
                  <a:pt x="0" y="697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59300" y="2638276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4752131" y="4181326"/>
            <a:ext cx="12667454" cy="12078353"/>
            <a:chOff x="0" y="0"/>
            <a:chExt cx="812800" cy="7750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63204" y="1990903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3477770">
            <a:off x="4487372" y="7749971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810030" y="1990903"/>
            <a:ext cx="14667939" cy="3152597"/>
            <a:chOff x="0" y="0"/>
            <a:chExt cx="3502467" cy="75278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502467" cy="752789"/>
            </a:xfrm>
            <a:custGeom>
              <a:avLst/>
              <a:gdLst/>
              <a:ahLst/>
              <a:cxnLst/>
              <a:rect r="r" b="b" t="t" l="l"/>
              <a:pathLst>
                <a:path h="752789" w="3502467">
                  <a:moveTo>
                    <a:pt x="12140" y="0"/>
                  </a:moveTo>
                  <a:lnTo>
                    <a:pt x="3490328" y="0"/>
                  </a:lnTo>
                  <a:cubicBezTo>
                    <a:pt x="3493547" y="0"/>
                    <a:pt x="3496635" y="1279"/>
                    <a:pt x="3498912" y="3556"/>
                  </a:cubicBezTo>
                  <a:cubicBezTo>
                    <a:pt x="3501188" y="5832"/>
                    <a:pt x="3502467" y="8920"/>
                    <a:pt x="3502467" y="12140"/>
                  </a:cubicBezTo>
                  <a:lnTo>
                    <a:pt x="3502467" y="740650"/>
                  </a:lnTo>
                  <a:cubicBezTo>
                    <a:pt x="3502467" y="743869"/>
                    <a:pt x="3501188" y="746957"/>
                    <a:pt x="3498912" y="749234"/>
                  </a:cubicBezTo>
                  <a:cubicBezTo>
                    <a:pt x="3496635" y="751510"/>
                    <a:pt x="3493547" y="752789"/>
                    <a:pt x="3490328" y="752789"/>
                  </a:cubicBezTo>
                  <a:lnTo>
                    <a:pt x="12140" y="752789"/>
                  </a:lnTo>
                  <a:cubicBezTo>
                    <a:pt x="8920" y="752789"/>
                    <a:pt x="5832" y="751510"/>
                    <a:pt x="3556" y="749234"/>
                  </a:cubicBezTo>
                  <a:cubicBezTo>
                    <a:pt x="1279" y="746957"/>
                    <a:pt x="0" y="743869"/>
                    <a:pt x="0" y="740650"/>
                  </a:cubicBezTo>
                  <a:lnTo>
                    <a:pt x="0" y="12140"/>
                  </a:lnTo>
                  <a:cubicBezTo>
                    <a:pt x="0" y="8920"/>
                    <a:pt x="1279" y="5832"/>
                    <a:pt x="3556" y="3556"/>
                  </a:cubicBezTo>
                  <a:cubicBezTo>
                    <a:pt x="5832" y="1279"/>
                    <a:pt x="8920" y="0"/>
                    <a:pt x="1214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2342" r="0" b="-2342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435943" y="5724376"/>
            <a:ext cx="7052118" cy="3964587"/>
            <a:chOff x="0" y="0"/>
            <a:chExt cx="1092558" cy="61421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92558" cy="614218"/>
            </a:xfrm>
            <a:custGeom>
              <a:avLst/>
              <a:gdLst/>
              <a:ahLst/>
              <a:cxnLst/>
              <a:rect r="r" b="b" t="t" l="l"/>
              <a:pathLst>
                <a:path h="614218" w="1092558">
                  <a:moveTo>
                    <a:pt x="25250" y="0"/>
                  </a:moveTo>
                  <a:lnTo>
                    <a:pt x="1067308" y="0"/>
                  </a:lnTo>
                  <a:cubicBezTo>
                    <a:pt x="1074005" y="0"/>
                    <a:pt x="1080427" y="2660"/>
                    <a:pt x="1085162" y="7395"/>
                  </a:cubicBezTo>
                  <a:cubicBezTo>
                    <a:pt x="1089897" y="12131"/>
                    <a:pt x="1092558" y="18553"/>
                    <a:pt x="1092558" y="25250"/>
                  </a:cubicBezTo>
                  <a:lnTo>
                    <a:pt x="1092558" y="588969"/>
                  </a:lnTo>
                  <a:cubicBezTo>
                    <a:pt x="1092558" y="602914"/>
                    <a:pt x="1081253" y="614218"/>
                    <a:pt x="1067308" y="614218"/>
                  </a:cubicBezTo>
                  <a:lnTo>
                    <a:pt x="25250" y="614218"/>
                  </a:lnTo>
                  <a:cubicBezTo>
                    <a:pt x="11305" y="614218"/>
                    <a:pt x="0" y="602914"/>
                    <a:pt x="0" y="588969"/>
                  </a:cubicBezTo>
                  <a:lnTo>
                    <a:pt x="0" y="25250"/>
                  </a:lnTo>
                  <a:cubicBezTo>
                    <a:pt x="0" y="11305"/>
                    <a:pt x="11305" y="0"/>
                    <a:pt x="25250" y="0"/>
                  </a:cubicBezTo>
                  <a:close/>
                </a:path>
              </a:pathLst>
            </a:custGeom>
            <a:blipFill>
              <a:blip r:embed="rId9"/>
              <a:stretch>
                <a:fillRect l="-18110" t="0" r="-1811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4983154" y="646995"/>
            <a:ext cx="12622887" cy="109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23"/>
              </a:lnSpc>
              <a:spcBef>
                <a:spcPct val="0"/>
              </a:spcBef>
            </a:pPr>
            <a:r>
              <a:rPr lang="en-US" sz="4399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CREATING</a:t>
            </a:r>
            <a:r>
              <a:rPr lang="en-US" sz="4399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 DATABASE,AND IMPORTING TABLES IN IT THROUGH IMPORT WIZARD AND CREATE TABLES,LOAD COMMAND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35750" y="1088544"/>
            <a:ext cx="2765415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ELECTROSOFT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302078" y="5421989"/>
            <a:ext cx="9547154" cy="4093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62"/>
              </a:lnSpc>
            </a:pPr>
            <a:r>
              <a:rPr lang="en-US" sz="23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ORDERS table had 21000 records.If we had done using IMPORT WIZARD then it would have taken long time to import.So, to import large files quickly in 5 to 10 seconds we use CRFEATE TABLES and LOAD DATA LOCA:L INFILE queries instead of TABLE IMPORT WIZARD.The rest of the tables pizza_types,pizzas have been imported directly thorugh import wizard as they were small</a:t>
            </a:r>
          </a:p>
          <a:p>
            <a:pPr algn="just">
              <a:lnSpc>
                <a:spcPts val="3262"/>
              </a:lnSpc>
            </a:pPr>
            <a:r>
              <a:rPr lang="en-US" sz="23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ALSO in SERVER advance settings include this too:</a:t>
            </a:r>
          </a:p>
          <a:p>
            <a:pPr algn="just">
              <a:lnSpc>
                <a:spcPts val="3262"/>
              </a:lnSpc>
              <a:spcBef>
                <a:spcPct val="0"/>
              </a:spcBef>
            </a:pPr>
            <a:r>
              <a:rPr lang="en-US" sz="23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OPT_LOCAL_INFILE=1 to allow MYSQL Workbench access local files on your PC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0581" y="784156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5"/>
                </a:lnTo>
                <a:lnTo>
                  <a:pt x="0" y="697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259300" y="2638276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4752131" y="4181326"/>
            <a:ext cx="12667454" cy="12078353"/>
            <a:chOff x="0" y="0"/>
            <a:chExt cx="812800" cy="7750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63204" y="1990903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3477770">
            <a:off x="4487372" y="7749971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810030" y="1990903"/>
            <a:ext cx="14667939" cy="3152597"/>
            <a:chOff x="0" y="0"/>
            <a:chExt cx="3502467" cy="75278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502467" cy="752789"/>
            </a:xfrm>
            <a:custGeom>
              <a:avLst/>
              <a:gdLst/>
              <a:ahLst/>
              <a:cxnLst/>
              <a:rect r="r" b="b" t="t" l="l"/>
              <a:pathLst>
                <a:path h="752789" w="3502467">
                  <a:moveTo>
                    <a:pt x="12140" y="0"/>
                  </a:moveTo>
                  <a:lnTo>
                    <a:pt x="3490328" y="0"/>
                  </a:lnTo>
                  <a:cubicBezTo>
                    <a:pt x="3493547" y="0"/>
                    <a:pt x="3496635" y="1279"/>
                    <a:pt x="3498912" y="3556"/>
                  </a:cubicBezTo>
                  <a:cubicBezTo>
                    <a:pt x="3501188" y="5832"/>
                    <a:pt x="3502467" y="8920"/>
                    <a:pt x="3502467" y="12140"/>
                  </a:cubicBezTo>
                  <a:lnTo>
                    <a:pt x="3502467" y="740650"/>
                  </a:lnTo>
                  <a:cubicBezTo>
                    <a:pt x="3502467" y="743869"/>
                    <a:pt x="3501188" y="746957"/>
                    <a:pt x="3498912" y="749234"/>
                  </a:cubicBezTo>
                  <a:cubicBezTo>
                    <a:pt x="3496635" y="751510"/>
                    <a:pt x="3493547" y="752789"/>
                    <a:pt x="3490328" y="752789"/>
                  </a:cubicBezTo>
                  <a:lnTo>
                    <a:pt x="12140" y="752789"/>
                  </a:lnTo>
                  <a:cubicBezTo>
                    <a:pt x="8920" y="752789"/>
                    <a:pt x="5832" y="751510"/>
                    <a:pt x="3556" y="749234"/>
                  </a:cubicBezTo>
                  <a:cubicBezTo>
                    <a:pt x="1279" y="746957"/>
                    <a:pt x="0" y="743869"/>
                    <a:pt x="0" y="740650"/>
                  </a:cubicBezTo>
                  <a:lnTo>
                    <a:pt x="0" y="12140"/>
                  </a:lnTo>
                  <a:cubicBezTo>
                    <a:pt x="0" y="8920"/>
                    <a:pt x="1279" y="5832"/>
                    <a:pt x="3556" y="3556"/>
                  </a:cubicBezTo>
                  <a:cubicBezTo>
                    <a:pt x="5832" y="1279"/>
                    <a:pt x="8920" y="0"/>
                    <a:pt x="12140" y="0"/>
                  </a:cubicBezTo>
                  <a:close/>
                </a:path>
              </a:pathLst>
            </a:custGeom>
            <a:blipFill>
              <a:blip r:embed="rId8"/>
              <a:stretch>
                <a:fillRect l="-276" t="0" r="-276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760611" y="5479139"/>
            <a:ext cx="7052118" cy="4638675"/>
            <a:chOff x="0" y="0"/>
            <a:chExt cx="1092558" cy="71865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92558" cy="718652"/>
            </a:xfrm>
            <a:custGeom>
              <a:avLst/>
              <a:gdLst/>
              <a:ahLst/>
              <a:cxnLst/>
              <a:rect r="r" b="b" t="t" l="l"/>
              <a:pathLst>
                <a:path h="718652" w="1092558">
                  <a:moveTo>
                    <a:pt x="25250" y="0"/>
                  </a:moveTo>
                  <a:lnTo>
                    <a:pt x="1067308" y="0"/>
                  </a:lnTo>
                  <a:cubicBezTo>
                    <a:pt x="1074005" y="0"/>
                    <a:pt x="1080427" y="2660"/>
                    <a:pt x="1085162" y="7395"/>
                  </a:cubicBezTo>
                  <a:cubicBezTo>
                    <a:pt x="1089897" y="12131"/>
                    <a:pt x="1092558" y="18553"/>
                    <a:pt x="1092558" y="25250"/>
                  </a:cubicBezTo>
                  <a:lnTo>
                    <a:pt x="1092558" y="693402"/>
                  </a:lnTo>
                  <a:cubicBezTo>
                    <a:pt x="1092558" y="707347"/>
                    <a:pt x="1081253" y="718652"/>
                    <a:pt x="1067308" y="718652"/>
                  </a:cubicBezTo>
                  <a:lnTo>
                    <a:pt x="25250" y="718652"/>
                  </a:lnTo>
                  <a:cubicBezTo>
                    <a:pt x="11305" y="718652"/>
                    <a:pt x="0" y="707347"/>
                    <a:pt x="0" y="693402"/>
                  </a:cubicBezTo>
                  <a:lnTo>
                    <a:pt x="0" y="25250"/>
                  </a:lnTo>
                  <a:cubicBezTo>
                    <a:pt x="0" y="11305"/>
                    <a:pt x="11305" y="0"/>
                    <a:pt x="2525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5067" r="0" b="-5067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4983154" y="646995"/>
            <a:ext cx="12622887" cy="109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23"/>
              </a:lnSpc>
              <a:spcBef>
                <a:spcPct val="0"/>
              </a:spcBef>
            </a:pPr>
            <a:r>
              <a:rPr lang="en-US" sz="4399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CREATING</a:t>
            </a:r>
            <a:r>
              <a:rPr lang="en-US" sz="4399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 DATABASE,AND IMPORTING TABLES IN IT THROUGH IMPORT WIZARD AND CREATE TABLES,LOAD COMMAND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35750" y="1088544"/>
            <a:ext cx="2765415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ELECTROSOFT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269212" y="6779746"/>
            <a:ext cx="9547154" cy="407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62"/>
              </a:lnSpc>
              <a:spcBef>
                <a:spcPct val="0"/>
              </a:spcBef>
            </a:pPr>
            <a:r>
              <a:rPr lang="en-US" sz="233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 the same thing with ORDER_DETAILS as it has 48000 records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68167" y="7469321"/>
            <a:ext cx="9522604" cy="9079754"/>
            <a:chOff x="0" y="0"/>
            <a:chExt cx="812800" cy="7750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14537" y="2319355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854437" y="-6571985"/>
            <a:ext cx="13673516" cy="1367351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716250" y="9744075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35750" y="5682246"/>
            <a:ext cx="5240063" cy="4866709"/>
          </a:xfrm>
          <a:custGeom>
            <a:avLst/>
            <a:gdLst/>
            <a:ahLst/>
            <a:cxnLst/>
            <a:rect r="r" b="b" t="t" l="l"/>
            <a:pathLst>
              <a:path h="4866709" w="5240063">
                <a:moveTo>
                  <a:pt x="0" y="0"/>
                </a:moveTo>
                <a:lnTo>
                  <a:pt x="5240063" y="0"/>
                </a:lnTo>
                <a:lnTo>
                  <a:pt x="5240063" y="4866709"/>
                </a:lnTo>
                <a:lnTo>
                  <a:pt x="0" y="48667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3477770">
            <a:off x="-1115258" y="403791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45243" y="2563832"/>
            <a:ext cx="13564706" cy="960333"/>
          </a:xfrm>
          <a:custGeom>
            <a:avLst/>
            <a:gdLst/>
            <a:ahLst/>
            <a:cxnLst/>
            <a:rect r="r" b="b" t="t" l="l"/>
            <a:pathLst>
              <a:path h="960333" w="13564706">
                <a:moveTo>
                  <a:pt x="0" y="0"/>
                </a:moveTo>
                <a:lnTo>
                  <a:pt x="13564705" y="0"/>
                </a:lnTo>
                <a:lnTo>
                  <a:pt x="13564705" y="960333"/>
                </a:lnTo>
                <a:lnTo>
                  <a:pt x="0" y="9603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189819" y="5238076"/>
            <a:ext cx="6426692" cy="2392157"/>
          </a:xfrm>
          <a:custGeom>
            <a:avLst/>
            <a:gdLst/>
            <a:ahLst/>
            <a:cxnLst/>
            <a:rect r="r" b="b" t="t" l="l"/>
            <a:pathLst>
              <a:path h="2392157" w="6426692">
                <a:moveTo>
                  <a:pt x="0" y="0"/>
                </a:moveTo>
                <a:lnTo>
                  <a:pt x="6426691" y="0"/>
                </a:lnTo>
                <a:lnTo>
                  <a:pt x="6426691" y="2392158"/>
                </a:lnTo>
                <a:lnTo>
                  <a:pt x="0" y="2392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796440" y="331765"/>
            <a:ext cx="13213449" cy="174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999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RETRIEVE THE TOTAL NUMBER OF ORDERS PLACED.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35750" y="1088544"/>
            <a:ext cx="2765415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ELECTROSOFT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79369" y="874395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02405">
            <a:off x="-1609206" y="77065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343745" y="7815725"/>
            <a:ext cx="5664969" cy="5261340"/>
          </a:xfrm>
          <a:custGeom>
            <a:avLst/>
            <a:gdLst/>
            <a:ahLst/>
            <a:cxnLst/>
            <a:rect r="r" b="b" t="t" l="l"/>
            <a:pathLst>
              <a:path h="5261340" w="5664969">
                <a:moveTo>
                  <a:pt x="0" y="0"/>
                </a:moveTo>
                <a:lnTo>
                  <a:pt x="5664969" y="0"/>
                </a:lnTo>
                <a:lnTo>
                  <a:pt x="5664969" y="5261340"/>
                </a:lnTo>
                <a:lnTo>
                  <a:pt x="0" y="5261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24450" y="3526214"/>
            <a:ext cx="10651779" cy="3234573"/>
          </a:xfrm>
          <a:custGeom>
            <a:avLst/>
            <a:gdLst/>
            <a:ahLst/>
            <a:cxnLst/>
            <a:rect r="r" b="b" t="t" l="l"/>
            <a:pathLst>
              <a:path h="3234573" w="10651779">
                <a:moveTo>
                  <a:pt x="0" y="0"/>
                </a:moveTo>
                <a:lnTo>
                  <a:pt x="10651779" y="0"/>
                </a:lnTo>
                <a:lnTo>
                  <a:pt x="10651779" y="3234572"/>
                </a:lnTo>
                <a:lnTo>
                  <a:pt x="0" y="32345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203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924430" y="4016482"/>
            <a:ext cx="5334870" cy="1861411"/>
          </a:xfrm>
          <a:custGeom>
            <a:avLst/>
            <a:gdLst/>
            <a:ahLst/>
            <a:cxnLst/>
            <a:rect r="r" b="b" t="t" l="l"/>
            <a:pathLst>
              <a:path h="1861411" w="5334870">
                <a:moveTo>
                  <a:pt x="0" y="0"/>
                </a:moveTo>
                <a:lnTo>
                  <a:pt x="5334870" y="0"/>
                </a:lnTo>
                <a:lnTo>
                  <a:pt x="5334870" y="1861411"/>
                </a:lnTo>
                <a:lnTo>
                  <a:pt x="0" y="18614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486" t="0" r="-9486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35750" y="1088544"/>
            <a:ext cx="2765415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ELECTROSOFT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96440" y="331765"/>
            <a:ext cx="13125978" cy="174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999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CALCULATE THE TOTAL REVENUE GENERATED FROM PIZZA SALES.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68167" y="6679331"/>
            <a:ext cx="10351125" cy="9869745"/>
            <a:chOff x="0" y="0"/>
            <a:chExt cx="812800" cy="7750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392409" y="2319355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899" y="0"/>
                </a:lnTo>
                <a:lnTo>
                  <a:pt x="82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854437" y="-6571985"/>
            <a:ext cx="13673516" cy="1367351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716250" y="9744075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1615803" y="675288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796290">
            <a:off x="16463112" y="1526518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2"/>
                </a:lnTo>
                <a:lnTo>
                  <a:pt x="0" y="430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633548" y="4576923"/>
            <a:ext cx="5366938" cy="4453132"/>
            <a:chOff x="0" y="0"/>
            <a:chExt cx="906918" cy="75250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06918" cy="752501"/>
            </a:xfrm>
            <a:custGeom>
              <a:avLst/>
              <a:gdLst/>
              <a:ahLst/>
              <a:cxnLst/>
              <a:rect r="r" b="b" t="t" l="l"/>
              <a:pathLst>
                <a:path h="752501" w="906918">
                  <a:moveTo>
                    <a:pt x="33178" y="0"/>
                  </a:moveTo>
                  <a:lnTo>
                    <a:pt x="873740" y="0"/>
                  </a:lnTo>
                  <a:cubicBezTo>
                    <a:pt x="892064" y="0"/>
                    <a:pt x="906918" y="14854"/>
                    <a:pt x="906918" y="33178"/>
                  </a:cubicBezTo>
                  <a:lnTo>
                    <a:pt x="906918" y="719323"/>
                  </a:lnTo>
                  <a:cubicBezTo>
                    <a:pt x="906918" y="728122"/>
                    <a:pt x="903422" y="736561"/>
                    <a:pt x="897200" y="742783"/>
                  </a:cubicBezTo>
                  <a:cubicBezTo>
                    <a:pt x="890978" y="749005"/>
                    <a:pt x="882539" y="752501"/>
                    <a:pt x="873740" y="752501"/>
                  </a:cubicBezTo>
                  <a:lnTo>
                    <a:pt x="33178" y="752501"/>
                  </a:lnTo>
                  <a:cubicBezTo>
                    <a:pt x="24379" y="752501"/>
                    <a:pt x="15940" y="749005"/>
                    <a:pt x="9718" y="742783"/>
                  </a:cubicBezTo>
                  <a:cubicBezTo>
                    <a:pt x="3496" y="736561"/>
                    <a:pt x="0" y="728122"/>
                    <a:pt x="0" y="719323"/>
                  </a:cubicBezTo>
                  <a:lnTo>
                    <a:pt x="0" y="33178"/>
                  </a:lnTo>
                  <a:cubicBezTo>
                    <a:pt x="0" y="24379"/>
                    <a:pt x="3496" y="15940"/>
                    <a:pt x="9718" y="9718"/>
                  </a:cubicBezTo>
                  <a:cubicBezTo>
                    <a:pt x="15940" y="3496"/>
                    <a:pt x="24379" y="0"/>
                    <a:pt x="33178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0260" r="0" b="-10260"/>
              </a:stretch>
            </a:blipFill>
            <a:ln w="1524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5376411" y="1578765"/>
            <a:ext cx="9901546" cy="3129262"/>
          </a:xfrm>
          <a:custGeom>
            <a:avLst/>
            <a:gdLst/>
            <a:ahLst/>
            <a:cxnLst/>
            <a:rect r="r" b="b" t="t" l="l"/>
            <a:pathLst>
              <a:path h="3129262" w="9901546">
                <a:moveTo>
                  <a:pt x="0" y="0"/>
                </a:moveTo>
                <a:lnTo>
                  <a:pt x="9901546" y="0"/>
                </a:lnTo>
                <a:lnTo>
                  <a:pt x="9901546" y="3129262"/>
                </a:lnTo>
                <a:lnTo>
                  <a:pt x="0" y="31292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636741" y="5546593"/>
            <a:ext cx="9061902" cy="2134011"/>
          </a:xfrm>
          <a:custGeom>
            <a:avLst/>
            <a:gdLst/>
            <a:ahLst/>
            <a:cxnLst/>
            <a:rect r="r" b="b" t="t" l="l"/>
            <a:pathLst>
              <a:path h="2134011" w="9061902">
                <a:moveTo>
                  <a:pt x="0" y="0"/>
                </a:moveTo>
                <a:lnTo>
                  <a:pt x="9061903" y="0"/>
                </a:lnTo>
                <a:lnTo>
                  <a:pt x="9061903" y="2134011"/>
                </a:lnTo>
                <a:lnTo>
                  <a:pt x="0" y="21340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616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35750" y="1088544"/>
            <a:ext cx="2765415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ELECTROSOFT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796440" y="331765"/>
            <a:ext cx="13125978" cy="899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999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IDENTIFY THE HIGHEST-PRICED PIZZA.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12729" y="-4415216"/>
            <a:ext cx="13673516" cy="136735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879640" y="6495322"/>
            <a:ext cx="9558443" cy="955844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688054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302405">
            <a:off x="-1609206" y="8163730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00110" y="-615504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636760" y="3919727"/>
            <a:ext cx="4622540" cy="5151189"/>
            <a:chOff x="0" y="0"/>
            <a:chExt cx="729385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29385" cy="812800"/>
            </a:xfrm>
            <a:custGeom>
              <a:avLst/>
              <a:gdLst/>
              <a:ahLst/>
              <a:cxnLst/>
              <a:rect r="r" b="b" t="t" l="l"/>
              <a:pathLst>
                <a:path h="812800" w="729385">
                  <a:moveTo>
                    <a:pt x="38521" y="0"/>
                  </a:moveTo>
                  <a:lnTo>
                    <a:pt x="690864" y="0"/>
                  </a:lnTo>
                  <a:cubicBezTo>
                    <a:pt x="712139" y="0"/>
                    <a:pt x="729385" y="17246"/>
                    <a:pt x="729385" y="38521"/>
                  </a:cubicBezTo>
                  <a:lnTo>
                    <a:pt x="729385" y="774279"/>
                  </a:lnTo>
                  <a:cubicBezTo>
                    <a:pt x="729385" y="795554"/>
                    <a:pt x="712139" y="812800"/>
                    <a:pt x="690864" y="812800"/>
                  </a:cubicBezTo>
                  <a:lnTo>
                    <a:pt x="38521" y="812800"/>
                  </a:lnTo>
                  <a:cubicBezTo>
                    <a:pt x="17246" y="812800"/>
                    <a:pt x="0" y="795554"/>
                    <a:pt x="0" y="774279"/>
                  </a:cubicBezTo>
                  <a:lnTo>
                    <a:pt x="0" y="38521"/>
                  </a:lnTo>
                  <a:cubicBezTo>
                    <a:pt x="0" y="17246"/>
                    <a:pt x="17246" y="0"/>
                    <a:pt x="38521" y="0"/>
                  </a:cubicBezTo>
                  <a:close/>
                </a:path>
              </a:pathLst>
            </a:custGeom>
            <a:blipFill>
              <a:blip r:embed="rId7"/>
              <a:stretch>
                <a:fillRect l="-33629" t="0" r="-33629" b="0"/>
              </a:stretch>
            </a:blipFill>
            <a:ln w="15240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2402500"/>
            <a:ext cx="9736569" cy="3471955"/>
          </a:xfrm>
          <a:custGeom>
            <a:avLst/>
            <a:gdLst/>
            <a:ahLst/>
            <a:cxnLst/>
            <a:rect r="r" b="b" t="t" l="l"/>
            <a:pathLst>
              <a:path h="3471955" w="9736569">
                <a:moveTo>
                  <a:pt x="0" y="0"/>
                </a:moveTo>
                <a:lnTo>
                  <a:pt x="9736569" y="0"/>
                </a:lnTo>
                <a:lnTo>
                  <a:pt x="9736569" y="3471955"/>
                </a:lnTo>
                <a:lnTo>
                  <a:pt x="0" y="34719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518170" y="6495322"/>
            <a:ext cx="9092976" cy="2040550"/>
          </a:xfrm>
          <a:custGeom>
            <a:avLst/>
            <a:gdLst/>
            <a:ahLst/>
            <a:cxnLst/>
            <a:rect r="r" b="b" t="t" l="l"/>
            <a:pathLst>
              <a:path h="2040550" w="9092976">
                <a:moveTo>
                  <a:pt x="0" y="0"/>
                </a:moveTo>
                <a:lnTo>
                  <a:pt x="9092976" y="0"/>
                </a:lnTo>
                <a:lnTo>
                  <a:pt x="9092976" y="2040549"/>
                </a:lnTo>
                <a:lnTo>
                  <a:pt x="0" y="20405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796440" y="331765"/>
            <a:ext cx="13125978" cy="174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999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CALCULATE THE TOTAL REVENUE GENERATED FROM PIZZA SALES.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35750" y="1088544"/>
            <a:ext cx="2765415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ELECTROSOFT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40808">
                <a:alpha val="100000"/>
              </a:srgbClr>
            </a:gs>
            <a:gs pos="100000">
              <a:srgbClr val="100202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4735" y="941930"/>
            <a:ext cx="581014" cy="697725"/>
          </a:xfrm>
          <a:custGeom>
            <a:avLst/>
            <a:gdLst/>
            <a:ahLst/>
            <a:cxnLst/>
            <a:rect r="r" b="b" t="t" l="l"/>
            <a:pathLst>
              <a:path h="697725" w="581014">
                <a:moveTo>
                  <a:pt x="0" y="0"/>
                </a:moveTo>
                <a:lnTo>
                  <a:pt x="581015" y="0"/>
                </a:lnTo>
                <a:lnTo>
                  <a:pt x="581015" y="697724"/>
                </a:lnTo>
                <a:lnTo>
                  <a:pt x="0" y="697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68167" y="7469321"/>
            <a:ext cx="9522604" cy="9079754"/>
            <a:chOff x="0" y="0"/>
            <a:chExt cx="812800" cy="7750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75001"/>
            </a:xfrm>
            <a:custGeom>
              <a:avLst/>
              <a:gdLst/>
              <a:ahLst/>
              <a:cxnLst/>
              <a:rect r="r" b="b" t="t" l="l"/>
              <a:pathLst>
                <a:path h="775001" w="812800">
                  <a:moveTo>
                    <a:pt x="406400" y="0"/>
                  </a:moveTo>
                  <a:cubicBezTo>
                    <a:pt x="181951" y="0"/>
                    <a:pt x="0" y="173490"/>
                    <a:pt x="0" y="387500"/>
                  </a:cubicBezTo>
                  <a:cubicBezTo>
                    <a:pt x="0" y="601511"/>
                    <a:pt x="181951" y="775001"/>
                    <a:pt x="406400" y="775001"/>
                  </a:cubicBezTo>
                  <a:cubicBezTo>
                    <a:pt x="630849" y="775001"/>
                    <a:pt x="812800" y="601511"/>
                    <a:pt x="812800" y="387500"/>
                  </a:cubicBezTo>
                  <a:cubicBezTo>
                    <a:pt x="812800" y="17349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5506"/>
              <a:ext cx="660400" cy="686838"/>
            </a:xfrm>
            <a:prstGeom prst="rect">
              <a:avLst/>
            </a:prstGeom>
          </p:spPr>
          <p:txBody>
            <a:bodyPr anchor="ctr" rtlCol="false" tIns="44922" lIns="44922" bIns="44922" rIns="4492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14537" y="2319355"/>
            <a:ext cx="8239900" cy="8229600"/>
          </a:xfrm>
          <a:custGeom>
            <a:avLst/>
            <a:gdLst/>
            <a:ahLst/>
            <a:cxnLst/>
            <a:rect r="r" b="b" t="t" l="l"/>
            <a:pathLst>
              <a:path h="8229600" w="8239900">
                <a:moveTo>
                  <a:pt x="0" y="0"/>
                </a:moveTo>
                <a:lnTo>
                  <a:pt x="8239900" y="0"/>
                </a:lnTo>
                <a:lnTo>
                  <a:pt x="82399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854437" y="-6571985"/>
            <a:ext cx="13673516" cy="1367351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40808">
                    <a:alpha val="100000"/>
                  </a:srgbClr>
                </a:gs>
                <a:gs pos="100000">
                  <a:srgbClr val="100202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716250" y="9744075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1386147" y="2319355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1" y="0"/>
                </a:lnTo>
                <a:lnTo>
                  <a:pt x="2249351" y="1231009"/>
                </a:lnTo>
                <a:lnTo>
                  <a:pt x="0" y="1231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009948" y="9515692"/>
            <a:ext cx="2249352" cy="1231009"/>
          </a:xfrm>
          <a:custGeom>
            <a:avLst/>
            <a:gdLst/>
            <a:ahLst/>
            <a:cxnLst/>
            <a:rect r="r" b="b" t="t" l="l"/>
            <a:pathLst>
              <a:path h="1231009" w="2249352">
                <a:moveTo>
                  <a:pt x="0" y="0"/>
                </a:moveTo>
                <a:lnTo>
                  <a:pt x="2249352" y="0"/>
                </a:lnTo>
                <a:lnTo>
                  <a:pt x="2249352" y="1231008"/>
                </a:lnTo>
                <a:lnTo>
                  <a:pt x="0" y="12310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35750" y="5682246"/>
            <a:ext cx="5240063" cy="4866709"/>
          </a:xfrm>
          <a:custGeom>
            <a:avLst/>
            <a:gdLst/>
            <a:ahLst/>
            <a:cxnLst/>
            <a:rect r="r" b="b" t="t" l="l"/>
            <a:pathLst>
              <a:path h="4866709" w="5240063">
                <a:moveTo>
                  <a:pt x="0" y="0"/>
                </a:moveTo>
                <a:lnTo>
                  <a:pt x="5240063" y="0"/>
                </a:lnTo>
                <a:lnTo>
                  <a:pt x="5240063" y="4866709"/>
                </a:lnTo>
                <a:lnTo>
                  <a:pt x="0" y="48667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3477770">
            <a:off x="-1115258" y="4037912"/>
            <a:ext cx="4539987" cy="4307313"/>
          </a:xfrm>
          <a:custGeom>
            <a:avLst/>
            <a:gdLst/>
            <a:ahLst/>
            <a:cxnLst/>
            <a:rect r="r" b="b" t="t" l="l"/>
            <a:pathLst>
              <a:path h="4307313" w="4539987">
                <a:moveTo>
                  <a:pt x="0" y="0"/>
                </a:moveTo>
                <a:lnTo>
                  <a:pt x="4539987" y="0"/>
                </a:lnTo>
                <a:lnTo>
                  <a:pt x="4539987" y="4307313"/>
                </a:lnTo>
                <a:lnTo>
                  <a:pt x="0" y="43073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225028" y="2452332"/>
            <a:ext cx="10356272" cy="2856233"/>
          </a:xfrm>
          <a:custGeom>
            <a:avLst/>
            <a:gdLst/>
            <a:ahLst/>
            <a:cxnLst/>
            <a:rect r="r" b="b" t="t" l="l"/>
            <a:pathLst>
              <a:path h="2856233" w="10356272">
                <a:moveTo>
                  <a:pt x="0" y="0"/>
                </a:moveTo>
                <a:lnTo>
                  <a:pt x="10356273" y="0"/>
                </a:lnTo>
                <a:lnTo>
                  <a:pt x="10356273" y="2856232"/>
                </a:lnTo>
                <a:lnTo>
                  <a:pt x="0" y="28562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144000" y="6434155"/>
            <a:ext cx="6123444" cy="2257806"/>
          </a:xfrm>
          <a:custGeom>
            <a:avLst/>
            <a:gdLst/>
            <a:ahLst/>
            <a:cxnLst/>
            <a:rect r="r" b="b" t="t" l="l"/>
            <a:pathLst>
              <a:path h="2257806" w="6123444">
                <a:moveTo>
                  <a:pt x="0" y="0"/>
                </a:moveTo>
                <a:lnTo>
                  <a:pt x="6123444" y="0"/>
                </a:lnTo>
                <a:lnTo>
                  <a:pt x="6123444" y="2257806"/>
                </a:lnTo>
                <a:lnTo>
                  <a:pt x="0" y="22578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796440" y="331765"/>
            <a:ext cx="13213449" cy="174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999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IDENTIFY THE MOST COMMON PIZZA SIZE ORDERED.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35750" y="1088544"/>
            <a:ext cx="2765415" cy="49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0"/>
              </a:lnSpc>
            </a:pPr>
            <a:r>
              <a:rPr lang="en-US" sz="3802">
                <a:solidFill>
                  <a:srgbClr val="FFB000"/>
                </a:solidFill>
                <a:latin typeface="Anton"/>
                <a:ea typeface="Anton"/>
                <a:cs typeface="Anton"/>
                <a:sym typeface="Anton"/>
              </a:rPr>
              <a:t>ELECTROSOFT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DAGyshDXpX0</dc:identifier>
  <dcterms:modified xsi:type="dcterms:W3CDTF">2011-08-01T06:04:30Z</dcterms:modified>
  <cp:revision>1</cp:revision>
  <dc:title>Electrosoft Pizza Sales SQL PROJECT</dc:title>
</cp:coreProperties>
</file>